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3" r:id="rId4"/>
    <p:sldId id="274" r:id="rId5"/>
    <p:sldId id="262" r:id="rId6"/>
    <p:sldId id="277" r:id="rId7"/>
    <p:sldId id="260" r:id="rId8"/>
    <p:sldId id="276" r:id="rId9"/>
    <p:sldId id="279" r:id="rId10"/>
    <p:sldId id="271" r:id="rId11"/>
    <p:sldId id="269" r:id="rId12"/>
    <p:sldId id="268" r:id="rId13"/>
    <p:sldId id="266" r:id="rId14"/>
    <p:sldId id="257" r:id="rId15"/>
    <p:sldId id="267" r:id="rId1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A3C"/>
    <a:srgbClr val="FEFEFE"/>
    <a:srgbClr val="FBFCF5"/>
    <a:srgbClr val="0D1B21"/>
    <a:srgbClr val="1C2028"/>
    <a:srgbClr val="857C75"/>
    <a:srgbClr val="EEF07B"/>
    <a:srgbClr val="FFFFFF"/>
    <a:srgbClr val="B1B2B6"/>
    <a:srgbClr val="757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9821" autoAdjust="0"/>
  </p:normalViewPr>
  <p:slideViewPr>
    <p:cSldViewPr>
      <p:cViewPr varScale="1">
        <p:scale>
          <a:sx n="111" d="100"/>
          <a:sy n="111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81D2A-77A0-4E9D-828A-FA0F12E98F0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B588-3AA3-4EF6-AFA9-7A38065F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FD2F-3224-44AB-AC2A-37BEB34BF9B3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1A7E-08A9-4935-9A85-8B2AAC2D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D6B9-7461-4F3A-91DA-659F9D51B3EA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A579-BC25-4A2F-86D7-9D8473A2687C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EB71-E896-46D0-82D5-B89875E179AC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99EF-936D-4202-9527-81655F3ABF57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1BE2-62CB-4B91-AB62-EEF079FC7798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CC5-1EDD-4F19-82B8-4F3654948C8E}" type="datetime1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70EB-5DFA-482D-95C0-BD103D7602B3}" type="datetime1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29E-7C60-49ED-B81E-CEB776825BB1}" type="datetime1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190B-B922-461A-B1F3-DE44A39F3E2F}" type="datetime1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B65A-1537-41C1-BF57-D513B890B361}" type="datetime1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8E7-6763-41A3-BE48-45D4D688F50F}" type="datetime1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E42E-7DD9-41DF-88A6-86057803269D}" type="datetime1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823B-03C0-42A5-901D-DBF2CA94B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atedreporting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ntegratedreporting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23" y="2590803"/>
            <a:ext cx="90505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00" b="1" kern="1400" spc="51" dirty="0">
                <a:ln w="0"/>
                <a:solidFill>
                  <a:srgbClr val="0384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Islamic Microfinance </a:t>
            </a:r>
          </a:p>
          <a:p>
            <a:pPr algn="ctr"/>
            <a:r>
              <a:rPr lang="en-US" sz="4100" b="1" kern="1400" spc="51" dirty="0">
                <a:ln w="0"/>
                <a:solidFill>
                  <a:srgbClr val="003C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Challenges and Misconceptions</a:t>
            </a:r>
            <a:endParaRPr lang="en-GB" sz="4100" b="1" spc="51" dirty="0">
              <a:ln w="0"/>
              <a:solidFill>
                <a:srgbClr val="003C6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674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kern="1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Vehbi Zeqiri</a:t>
            </a:r>
          </a:p>
          <a:p>
            <a:pPr algn="ctr"/>
            <a:r>
              <a:rPr lang="en-US" sz="1500" kern="1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Executive Director | START Microfinance Institution | Republic of Kosovo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Bardhosh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Kosovo</a:t>
            </a:r>
          </a:p>
        </p:txBody>
      </p:sp>
      <p:pic>
        <p:nvPicPr>
          <p:cNvPr id="9" name="Picture 8" descr="D:\2011\START\START-Logo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279" y="193360"/>
            <a:ext cx="3454719" cy="79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823" y="0"/>
            <a:ext cx="9067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solidFill>
                  <a:srgbClr val="0D1B21"/>
                </a:solidFill>
                <a:latin typeface="Candara" panose="020E0502030303020204" pitchFamily="34" charset="0"/>
              </a:rPr>
              <a:t>1. Professor </a:t>
            </a:r>
            <a:r>
              <a:rPr lang="en-GB" sz="1900" dirty="0" err="1">
                <a:solidFill>
                  <a:srgbClr val="0D1B21"/>
                </a:solidFill>
                <a:latin typeface="Candara" panose="020E0502030303020204" pitchFamily="34" charset="0"/>
              </a:rPr>
              <a:t>Omneya</a:t>
            </a:r>
            <a:r>
              <a:rPr lang="en-GB" sz="1900" dirty="0">
                <a:solidFill>
                  <a:srgbClr val="0D1B21"/>
                </a:solidFill>
                <a:latin typeface="Candara" panose="020E0502030303020204" pitchFamily="34" charset="0"/>
              </a:rPr>
              <a:t> </a:t>
            </a:r>
            <a:r>
              <a:rPr lang="en-GB" sz="1900" dirty="0" err="1">
                <a:solidFill>
                  <a:srgbClr val="0D1B21"/>
                </a:solidFill>
                <a:latin typeface="Candara" panose="020E0502030303020204" pitchFamily="34" charset="0"/>
              </a:rPr>
              <a:t>Abdelsalam</a:t>
            </a:r>
            <a:r>
              <a:rPr lang="en-GB" sz="1900" dirty="0">
                <a:solidFill>
                  <a:srgbClr val="0D1B21"/>
                </a:solidFill>
                <a:latin typeface="Candara" panose="020E0502030303020204" pitchFamily="34" charset="0"/>
              </a:rPr>
              <a:t> </a:t>
            </a:r>
            <a:r>
              <a:rPr lang="en-GB" sz="1900" i="1" dirty="0" smtClean="0">
                <a:solidFill>
                  <a:srgbClr val="0D1B21"/>
                </a:solidFill>
                <a:latin typeface="Candara" panose="020E0502030303020204" pitchFamily="34" charset="0"/>
              </a:rPr>
              <a:t>PhD  &amp;  2. </a:t>
            </a:r>
            <a:r>
              <a:rPr lang="en-GB" sz="1900" dirty="0" smtClean="0">
                <a:solidFill>
                  <a:srgbClr val="0D1B21"/>
                </a:solidFill>
                <a:latin typeface="Candara" panose="020E0502030303020204" pitchFamily="34" charset="0"/>
              </a:rPr>
              <a:t>Professor </a:t>
            </a:r>
            <a:r>
              <a:rPr lang="en-GB" sz="1900" dirty="0">
                <a:solidFill>
                  <a:srgbClr val="0D1B21"/>
                </a:solidFill>
                <a:latin typeface="Candara" panose="020E0502030303020204" pitchFamily="34" charset="0"/>
              </a:rPr>
              <a:t>C</a:t>
            </a:r>
            <a:r>
              <a:rPr lang="en-GB" sz="1900" dirty="0" smtClean="0">
                <a:solidFill>
                  <a:srgbClr val="0D1B21"/>
                </a:solidFill>
                <a:latin typeface="Candara" panose="020E0502030303020204" pitchFamily="34" charset="0"/>
              </a:rPr>
              <a:t>arol Adams </a:t>
            </a:r>
            <a:r>
              <a:rPr lang="en-GB" sz="1900" i="1" dirty="0" smtClean="0">
                <a:solidFill>
                  <a:srgbClr val="0D1B21"/>
                </a:solidFill>
                <a:latin typeface="Candara" panose="020E0502030303020204" pitchFamily="34" charset="0"/>
              </a:rPr>
              <a:t>PhD</a:t>
            </a:r>
            <a:endParaRPr lang="en-US" sz="1900" i="1" dirty="0">
              <a:solidFill>
                <a:srgbClr val="0D1B2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9318" y="6183868"/>
            <a:ext cx="3269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://integratedreporting.org/</a:t>
            </a: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10/15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92" y="2286000"/>
            <a:ext cx="9144000" cy="5693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3100" b="1" dirty="0" smtClean="0">
                <a:ln/>
                <a:solidFill>
                  <a:srgbClr val="0D1B21"/>
                </a:solidFill>
                <a:latin typeface="+mj-lt"/>
              </a:rPr>
              <a:t>Manage Complex </a:t>
            </a:r>
            <a:r>
              <a:rPr lang="en-US" sz="3100" b="1" dirty="0">
                <a:ln/>
                <a:solidFill>
                  <a:srgbClr val="0D1B21"/>
                </a:solidFill>
                <a:latin typeface="+mj-lt"/>
              </a:rPr>
              <a:t>Activities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Shengjin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Albania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2556296" y="304800"/>
            <a:ext cx="4038600" cy="1432500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100" b="1" dirty="0">
                <a:ln/>
                <a:solidFill>
                  <a:schemeClr val="tx2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Fin-Tech</a:t>
            </a:r>
          </a:p>
          <a:p>
            <a:pPr algn="ctr"/>
            <a:r>
              <a:rPr lang="en-GB" sz="2100" b="1" dirty="0">
                <a:ln/>
                <a:solidFill>
                  <a:schemeClr val="tx2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Islamic Microfinance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11/15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556296" y="3396377"/>
            <a:ext cx="4038600" cy="1328023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100" b="1" dirty="0" err="1" smtClean="0">
                <a:ln/>
                <a:solidFill>
                  <a:srgbClr val="A43A3C"/>
                </a:solidFill>
                <a:latin typeface="+mj-lt"/>
                <a:cs typeface="Calibri Light" panose="020F0302020204030204" pitchFamily="34" charset="0"/>
              </a:rPr>
              <a:t>Reg</a:t>
            </a:r>
            <a:r>
              <a:rPr lang="en-US" sz="5100" b="1" dirty="0" smtClean="0">
                <a:ln/>
                <a:solidFill>
                  <a:srgbClr val="A43A3C"/>
                </a:solidFill>
                <a:latin typeface="+mj-lt"/>
                <a:cs typeface="Calibri Light" panose="020F0302020204030204" pitchFamily="34" charset="0"/>
              </a:rPr>
              <a:t>-Tech</a:t>
            </a:r>
            <a:endParaRPr lang="en-US" sz="5100" b="1" dirty="0">
              <a:ln/>
              <a:solidFill>
                <a:srgbClr val="A43A3C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GB" sz="2100" b="1" dirty="0" smtClean="0">
                <a:ln/>
                <a:solidFill>
                  <a:srgbClr val="A43A3C"/>
                </a:solidFill>
                <a:latin typeface="+mj-lt"/>
                <a:cs typeface="Calibri Light" panose="020F0302020204030204" pitchFamily="34" charset="0"/>
              </a:rPr>
              <a:t>Governance; Risk; Compliance</a:t>
            </a:r>
            <a:endParaRPr lang="en-GB" sz="2100" b="1" dirty="0">
              <a:ln/>
              <a:solidFill>
                <a:srgbClr val="A43A3C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42" y="5503656"/>
            <a:ext cx="2357628" cy="44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6795"/>
          </a:xfrm>
        </p:spPr>
        <p:txBody>
          <a:bodyPr>
            <a:normAutofit/>
          </a:bodyPr>
          <a:lstStyle/>
          <a:p>
            <a:pPr algn="ctr"/>
            <a:r>
              <a:rPr lang="en-US" sz="3100" spc="51" dirty="0">
                <a:ln w="0"/>
                <a:solidFill>
                  <a:srgbClr val="206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Software </a:t>
            </a:r>
            <a:r>
              <a:rPr lang="en-US" sz="3100" spc="51" dirty="0" smtClean="0">
                <a:ln w="0"/>
                <a:solidFill>
                  <a:srgbClr val="206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n-ea"/>
                <a:cs typeface="+mn-cs"/>
              </a:rPr>
              <a:t>Modules/Components</a:t>
            </a:r>
            <a:endParaRPr lang="en-US" sz="3100" spc="51" dirty="0">
              <a:ln w="0"/>
              <a:solidFill>
                <a:srgbClr val="206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8" y="764701"/>
            <a:ext cx="8936535" cy="5429568"/>
          </a:xfrm>
          <a:prstGeom prst="rect">
            <a:avLst/>
          </a:prstGeom>
        </p:spPr>
      </p:pic>
      <p:pic>
        <p:nvPicPr>
          <p:cNvPr id="6" name="Picture 5" descr="baner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198" y="5185656"/>
            <a:ext cx="9033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888458" y="5393005"/>
            <a:ext cx="1375161" cy="702995"/>
            <a:chOff x="3700895" y="5656998"/>
            <a:chExt cx="1792495" cy="940878"/>
          </a:xfrm>
        </p:grpSpPr>
        <p:sp>
          <p:nvSpPr>
            <p:cNvPr id="8" name="Ellipse 99"/>
            <p:cNvSpPr/>
            <p:nvPr/>
          </p:nvSpPr>
          <p:spPr bwMode="auto">
            <a:xfrm>
              <a:off x="3700895" y="5656998"/>
              <a:ext cx="837053" cy="78251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9" name="Ellipse 100"/>
            <p:cNvSpPr>
              <a:spLocks noChangeArrowheads="1"/>
            </p:cNvSpPr>
            <p:nvPr/>
          </p:nvSpPr>
          <p:spPr bwMode="auto">
            <a:xfrm>
              <a:off x="3813218" y="5682445"/>
              <a:ext cx="615985" cy="42255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10" name="Ellipse 99"/>
            <p:cNvSpPr/>
            <p:nvPr/>
          </p:nvSpPr>
          <p:spPr bwMode="auto">
            <a:xfrm>
              <a:off x="4656337" y="5701866"/>
              <a:ext cx="837053" cy="78251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11" name="Ellipse 100"/>
            <p:cNvSpPr>
              <a:spLocks noChangeArrowheads="1"/>
            </p:cNvSpPr>
            <p:nvPr/>
          </p:nvSpPr>
          <p:spPr bwMode="auto">
            <a:xfrm>
              <a:off x="4768660" y="5727313"/>
              <a:ext cx="615985" cy="42255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12" name="Ellipse 99"/>
            <p:cNvSpPr/>
            <p:nvPr/>
          </p:nvSpPr>
          <p:spPr bwMode="auto">
            <a:xfrm>
              <a:off x="3938436" y="5815359"/>
              <a:ext cx="837053" cy="78251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12/15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rgbClr val="BBC6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Future Plans</a:t>
            </a:r>
            <a:endParaRPr lang="en-US" dirty="0">
              <a:ln/>
              <a:solidFill>
                <a:srgbClr val="BBC6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1208544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8159" indent="-638159" eaLnBrk="0" fontAlgn="base" hangingPunct="0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Segoe UI Emoji" panose="020B0502040204020203" pitchFamily="34" charset="0"/>
              <a:buChar char="☀"/>
            </a:pPr>
            <a:r>
              <a:rPr lang="en-GB" sz="2700" spc="51" dirty="0" smtClean="0">
                <a:ln w="0"/>
                <a:solidFill>
                  <a:srgbClr val="2C302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itchFamily="34" charset="0"/>
                <a:cs typeface="Calibri" pitchFamily="34" charset="0"/>
              </a:rPr>
              <a:t>START Academy</a:t>
            </a:r>
          </a:p>
          <a:p>
            <a:pPr marL="638159" indent="-638159" eaLnBrk="0" fontAlgn="base" hangingPunct="0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Segoe UI Emoji" panose="020B0502040204020203" pitchFamily="34" charset="0"/>
              <a:buChar char="☀"/>
            </a:pPr>
            <a:r>
              <a:rPr lang="en-GB" sz="2700" spc="51" dirty="0" smtClean="0">
                <a:ln w="0"/>
                <a:solidFill>
                  <a:srgbClr val="2C302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itchFamily="34" charset="0"/>
                <a:cs typeface="Calibri" pitchFamily="34" charset="0"/>
              </a:rPr>
              <a:t>Maintain ‘Social Enterprise’ Model</a:t>
            </a:r>
          </a:p>
          <a:p>
            <a:pPr marL="638159" indent="-638159" eaLnBrk="0" fontAlgn="base" hangingPunct="0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Segoe UI Emoji" panose="020B0502040204020203" pitchFamily="34" charset="0"/>
              <a:buChar char="☀"/>
            </a:pPr>
            <a:r>
              <a:rPr lang="en-GB" sz="2700" spc="51" dirty="0" smtClean="0">
                <a:ln w="0"/>
                <a:solidFill>
                  <a:srgbClr val="2C302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itchFamily="34" charset="0"/>
                <a:cs typeface="Calibri" pitchFamily="34" charset="0"/>
              </a:rPr>
              <a:t>New Financing Techniques </a:t>
            </a:r>
          </a:p>
          <a:p>
            <a:pPr marL="638159" indent="-638159" eaLnBrk="0" fontAlgn="base" hangingPunct="0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Segoe UI Emoji" panose="020B0502040204020203" pitchFamily="34" charset="0"/>
              <a:buChar char="☀"/>
            </a:pPr>
            <a:r>
              <a:rPr lang="en-GB" sz="2700" spc="51" dirty="0" smtClean="0">
                <a:ln w="0"/>
                <a:solidFill>
                  <a:srgbClr val="2C302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Invest in </a:t>
            </a:r>
            <a:r>
              <a:rPr lang="en-GB" sz="2700" spc="51" dirty="0" err="1" smtClean="0">
                <a:ln w="0"/>
                <a:solidFill>
                  <a:srgbClr val="2C302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FinTech</a:t>
            </a:r>
            <a:endParaRPr lang="en-GB" sz="2700" spc="51" dirty="0">
              <a:ln w="0"/>
              <a:solidFill>
                <a:srgbClr val="2C302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Colorado,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13/15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84"/>
            <a:ext cx="8229600" cy="839416"/>
          </a:xfrm>
        </p:spPr>
        <p:txBody>
          <a:bodyPr>
            <a:normAutofit/>
          </a:bodyPr>
          <a:lstStyle/>
          <a:p>
            <a:r>
              <a:rPr lang="en-US" sz="4700" spc="51" dirty="0">
                <a:ln w="0"/>
                <a:solidFill>
                  <a:srgbClr val="0D1B21"/>
                </a:solidFill>
                <a:effectLst>
                  <a:outerShdw dist="38100" dir="2700000" algn="tl">
                    <a:schemeClr val="bg1">
                      <a:alpha val="95000"/>
                    </a:schemeClr>
                  </a:outerShdw>
                </a:effectLst>
                <a:latin typeface="Candara" panose="020E0502030303020204" pitchFamily="34" charset="0"/>
              </a:rPr>
              <a:t>Challenges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981200"/>
            <a:ext cx="6858000" cy="279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45" indent="-71594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Segoe UI Emoji" panose="020B0502040204020203" pitchFamily="34" charset="0"/>
              <a:buChar char="☀"/>
            </a:pPr>
            <a:r>
              <a:rPr lang="en-GB" sz="2700" spc="51" dirty="0">
                <a:ln w="0"/>
                <a:solidFill>
                  <a:srgbClr val="ECEBE6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Islamic Finance Awareness</a:t>
            </a:r>
          </a:p>
          <a:p>
            <a:pPr marL="715945" indent="-71594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Segoe UI Emoji" panose="020B0502040204020203" pitchFamily="34" charset="0"/>
              <a:buChar char="☀"/>
            </a:pPr>
            <a:r>
              <a:rPr lang="en-GB" sz="2700" spc="51" dirty="0">
                <a:ln w="0"/>
                <a:solidFill>
                  <a:srgbClr val="ECEBE6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Justice - Lack of Opportunity</a:t>
            </a:r>
            <a:endParaRPr lang="en-US" sz="2700" spc="51" dirty="0">
              <a:ln w="0"/>
              <a:solidFill>
                <a:srgbClr val="ECEBE6"/>
              </a:solidFill>
              <a:effectLst>
                <a:glow rad="101600">
                  <a:srgbClr val="1C202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45" indent="-71594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Segoe UI Emoji" panose="020B0502040204020203" pitchFamily="34" charset="0"/>
              <a:buChar char="☀"/>
            </a:pPr>
            <a:r>
              <a:rPr lang="en-GB" sz="2700" spc="51" dirty="0">
                <a:ln w="0"/>
                <a:solidFill>
                  <a:srgbClr val="ECEBE6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Self-Sustainability/ Funding?</a:t>
            </a:r>
          </a:p>
          <a:p>
            <a:pPr marL="715945" indent="-71594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Segoe UI Emoji" panose="020B0502040204020203" pitchFamily="34" charset="0"/>
              <a:buChar char="☀"/>
            </a:pPr>
            <a:r>
              <a:rPr lang="en-GB" sz="2700" spc="51" dirty="0">
                <a:ln w="0"/>
                <a:solidFill>
                  <a:srgbClr val="ECEBE6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</a:t>
            </a:r>
            <a:r>
              <a:rPr lang="en-GB" sz="2700" spc="51" dirty="0" smtClean="0">
                <a:ln w="0"/>
                <a:solidFill>
                  <a:srgbClr val="ECEBE6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</a:t>
            </a:r>
            <a:r>
              <a:rPr lang="en-GB" sz="2700" spc="51" dirty="0">
                <a:ln w="0"/>
                <a:solidFill>
                  <a:srgbClr val="ECEBE6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Social Finance </a:t>
            </a:r>
            <a:endParaRPr lang="en-US" sz="2700" spc="51" dirty="0">
              <a:ln w="0"/>
              <a:solidFill>
                <a:srgbClr val="ECEBE6"/>
              </a:solidFill>
              <a:effectLst>
                <a:glow rad="101600">
                  <a:srgbClr val="1C202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Istanbul, Turkey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14/15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6063370"/>
            <a:ext cx="96012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074256"/>
            <a:ext cx="2884715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746" y="6074256"/>
            <a:ext cx="4539343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6074256"/>
            <a:ext cx="13716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5738258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199" y="573114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Boge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Kosovo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0" name="Picture 19" descr="D:\2011\START\START-Logo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966" y="1368326"/>
            <a:ext cx="4260819" cy="98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kstboks 86"/>
          <p:cNvSpPr txBox="1">
            <a:spLocks noChangeAspect="1" noChangeArrowheads="1"/>
          </p:cNvSpPr>
          <p:nvPr/>
        </p:nvSpPr>
        <p:spPr bwMode="auto">
          <a:xfrm>
            <a:off x="3657601" y="2798805"/>
            <a:ext cx="18537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700" b="1" noProof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Thank you</a:t>
            </a:r>
          </a:p>
          <a:p>
            <a:pPr algn="ctr"/>
            <a:r>
              <a:rPr lang="en-US" sz="1700" b="1" noProof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Vehbi Zeqiri</a:t>
            </a:r>
            <a:endParaRPr lang="en-GB" sz="1700" b="1" noProof="1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8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0" dur="5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406" y="3023556"/>
            <a:ext cx="6621428" cy="81560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4700" b="1" kern="1400" dirty="0">
                <a:ln/>
                <a:solidFill>
                  <a:schemeClr val="bg1"/>
                </a:solidFill>
                <a:effectLst>
                  <a:glow rad="101600">
                    <a:srgbClr val="1C202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/>
              </a:rPr>
              <a:t>Experience/ Practitioners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948" y="6535948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Durham, UK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2</a:t>
            </a:r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3"/>
            <a:ext cx="8610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100" spc="51" dirty="0">
                <a:ln w="0"/>
                <a:solidFill>
                  <a:srgbClr val="505F6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Maintaining Balances </a:t>
            </a:r>
            <a:endParaRPr lang="en-US" sz="4100" spc="51" dirty="0">
              <a:ln w="0"/>
              <a:solidFill>
                <a:srgbClr val="505F64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100989" y="1476786"/>
            <a:ext cx="4926663" cy="4466814"/>
            <a:chOff x="2509234" y="1179762"/>
            <a:chExt cx="4391503" cy="398160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Freeform 3"/>
            <p:cNvSpPr/>
            <p:nvPr/>
          </p:nvSpPr>
          <p:spPr>
            <a:xfrm>
              <a:off x="2509234" y="1179762"/>
              <a:ext cx="2386252" cy="2272666"/>
            </a:xfrm>
            <a:custGeom>
              <a:avLst/>
              <a:gdLst>
                <a:gd name="connsiteX0" fmla="*/ 0 w 2349916"/>
                <a:gd name="connsiteY0" fmla="*/ 1174941 h 2349882"/>
                <a:gd name="connsiteX1" fmla="*/ 1174958 w 2349916"/>
                <a:gd name="connsiteY1" fmla="*/ 0 h 2349882"/>
                <a:gd name="connsiteX2" fmla="*/ 2349916 w 2349916"/>
                <a:gd name="connsiteY2" fmla="*/ 1174941 h 2349882"/>
                <a:gd name="connsiteX3" fmla="*/ 1174958 w 2349916"/>
                <a:gd name="connsiteY3" fmla="*/ 2349882 h 2349882"/>
                <a:gd name="connsiteX4" fmla="*/ 0 w 2349916"/>
                <a:gd name="connsiteY4" fmla="*/ 1174941 h 2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916" h="2349882">
                  <a:moveTo>
                    <a:pt x="0" y="1174941"/>
                  </a:moveTo>
                  <a:cubicBezTo>
                    <a:pt x="0" y="526039"/>
                    <a:pt x="526047" y="0"/>
                    <a:pt x="1174958" y="0"/>
                  </a:cubicBezTo>
                  <a:cubicBezTo>
                    <a:pt x="1823869" y="0"/>
                    <a:pt x="2349916" y="526039"/>
                    <a:pt x="2349916" y="1174941"/>
                  </a:cubicBezTo>
                  <a:cubicBezTo>
                    <a:pt x="2349916" y="1823843"/>
                    <a:pt x="1823869" y="2349882"/>
                    <a:pt x="1174958" y="2349882"/>
                  </a:cubicBezTo>
                  <a:cubicBezTo>
                    <a:pt x="526047" y="2349882"/>
                    <a:pt x="0" y="1823843"/>
                    <a:pt x="0" y="117494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27957" tIns="427952" rIns="427957" bIns="427952" numCol="1" spcCol="1270" anchor="ctr" anchorCtr="0">
              <a:noAutofit/>
              <a:sp3d extrusionH="57150">
                <a:bevelT w="38100" h="38100" prst="slope"/>
              </a:sp3d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>
                  <a:solidFill>
                    <a:srgbClr val="060A0B"/>
                  </a:solidFill>
                  <a:latin typeface="Candara" panose="020E0502030303020204" pitchFamily="34" charset="0"/>
                </a:rPr>
                <a:t>Donors/ Funders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91208" y="2918610"/>
              <a:ext cx="2386252" cy="2242759"/>
            </a:xfrm>
            <a:custGeom>
              <a:avLst/>
              <a:gdLst>
                <a:gd name="connsiteX0" fmla="*/ 0 w 2349916"/>
                <a:gd name="connsiteY0" fmla="*/ 1174941 h 2349882"/>
                <a:gd name="connsiteX1" fmla="*/ 1174958 w 2349916"/>
                <a:gd name="connsiteY1" fmla="*/ 0 h 2349882"/>
                <a:gd name="connsiteX2" fmla="*/ 2349916 w 2349916"/>
                <a:gd name="connsiteY2" fmla="*/ 1174941 h 2349882"/>
                <a:gd name="connsiteX3" fmla="*/ 1174958 w 2349916"/>
                <a:gd name="connsiteY3" fmla="*/ 2349882 h 2349882"/>
                <a:gd name="connsiteX4" fmla="*/ 0 w 2349916"/>
                <a:gd name="connsiteY4" fmla="*/ 1174941 h 2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916" h="2349882">
                  <a:moveTo>
                    <a:pt x="0" y="1174941"/>
                  </a:moveTo>
                  <a:cubicBezTo>
                    <a:pt x="0" y="526039"/>
                    <a:pt x="526047" y="0"/>
                    <a:pt x="1174958" y="0"/>
                  </a:cubicBezTo>
                  <a:cubicBezTo>
                    <a:pt x="1823869" y="0"/>
                    <a:pt x="2349916" y="526039"/>
                    <a:pt x="2349916" y="1174941"/>
                  </a:cubicBezTo>
                  <a:cubicBezTo>
                    <a:pt x="2349916" y="1823843"/>
                    <a:pt x="1823869" y="2349882"/>
                    <a:pt x="1174958" y="2349882"/>
                  </a:cubicBezTo>
                  <a:cubicBezTo>
                    <a:pt x="526047" y="2349882"/>
                    <a:pt x="0" y="1823843"/>
                    <a:pt x="0" y="117494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27957" tIns="427952" rIns="427957" bIns="427952" numCol="1" spcCol="1270" anchor="ctr" anchorCtr="0">
              <a:noAutofit/>
              <a:sp3d extrusionH="57150">
                <a:bevelT w="38100" h="38100" prst="slope"/>
              </a:sp3d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srgbClr val="05090A"/>
                  </a:solidFill>
                  <a:latin typeface="Candara" panose="020E0502030303020204" pitchFamily="34" charset="0"/>
                </a:rPr>
                <a:t>Staff/ </a:t>
              </a:r>
              <a:r>
                <a:rPr lang="en-US" sz="2300" dirty="0">
                  <a:solidFill>
                    <a:srgbClr val="05090A"/>
                  </a:solidFill>
                  <a:latin typeface="Candara" panose="020E0502030303020204" pitchFamily="34" charset="0"/>
                </a:rPr>
                <a:t>Govt.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14486" y="1193323"/>
              <a:ext cx="2386251" cy="2272666"/>
            </a:xfrm>
            <a:custGeom>
              <a:avLst/>
              <a:gdLst>
                <a:gd name="connsiteX0" fmla="*/ 0 w 2349916"/>
                <a:gd name="connsiteY0" fmla="*/ 1174941 h 2349882"/>
                <a:gd name="connsiteX1" fmla="*/ 1174958 w 2349916"/>
                <a:gd name="connsiteY1" fmla="*/ 0 h 2349882"/>
                <a:gd name="connsiteX2" fmla="*/ 2349916 w 2349916"/>
                <a:gd name="connsiteY2" fmla="*/ 1174941 h 2349882"/>
                <a:gd name="connsiteX3" fmla="*/ 1174958 w 2349916"/>
                <a:gd name="connsiteY3" fmla="*/ 2349882 h 2349882"/>
                <a:gd name="connsiteX4" fmla="*/ 0 w 2349916"/>
                <a:gd name="connsiteY4" fmla="*/ 1174941 h 2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916" h="2349882">
                  <a:moveTo>
                    <a:pt x="0" y="1174941"/>
                  </a:moveTo>
                  <a:cubicBezTo>
                    <a:pt x="0" y="526039"/>
                    <a:pt x="526047" y="0"/>
                    <a:pt x="1174958" y="0"/>
                  </a:cubicBezTo>
                  <a:cubicBezTo>
                    <a:pt x="1823869" y="0"/>
                    <a:pt x="2349916" y="526039"/>
                    <a:pt x="2349916" y="1174941"/>
                  </a:cubicBezTo>
                  <a:cubicBezTo>
                    <a:pt x="2349916" y="1823843"/>
                    <a:pt x="1823869" y="2349882"/>
                    <a:pt x="1174958" y="2349882"/>
                  </a:cubicBezTo>
                  <a:cubicBezTo>
                    <a:pt x="526047" y="2349882"/>
                    <a:pt x="0" y="1823843"/>
                    <a:pt x="0" y="117494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27957" tIns="427952" rIns="427957" bIns="427952" numCol="1" spcCol="1270" anchor="ctr" anchorCtr="0">
              <a:noAutofit/>
              <a:sp3d extrusionH="57150">
                <a:bevelT w="38100" h="38100" prst="slope"/>
              </a:sp3d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>
                  <a:solidFill>
                    <a:srgbClr val="05090A"/>
                  </a:solidFill>
                  <a:latin typeface="Candara" panose="020E0502030303020204" pitchFamily="34" charset="0"/>
                </a:rPr>
                <a:t>Clients/ Beneficiaries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 York, USA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18905" y="3114521"/>
            <a:ext cx="1019648" cy="646986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IMFI</a:t>
            </a:r>
            <a:endParaRPr lang="sq-AL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3/15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E5D1"/>
            </a:gs>
            <a:gs pos="28000">
              <a:schemeClr val="accent6">
                <a:lumMod val="5000"/>
                <a:lumOff val="95000"/>
              </a:schemeClr>
            </a:gs>
            <a:gs pos="99000">
              <a:schemeClr val="bg2">
                <a:lumMod val="9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7" y="0"/>
            <a:ext cx="909075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1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Microfinance Misconception </a:t>
            </a:r>
            <a:endParaRPr lang="en-US" sz="41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3746"/>
            <a:ext cx="3502087" cy="15180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3" y="1330077"/>
            <a:ext cx="3979653" cy="4613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" y="1330075"/>
            <a:ext cx="4953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andara" panose="020E0502030303020204" pitchFamily="34" charset="0"/>
              </a:rPr>
              <a:t>Loan </a:t>
            </a:r>
            <a:r>
              <a:rPr lang="en-GB" sz="2300" dirty="0">
                <a:latin typeface="Candara" panose="020E0502030303020204" pitchFamily="34" charset="0"/>
              </a:rPr>
              <a:t>Purpose</a:t>
            </a:r>
            <a:r>
              <a:rPr lang="en-GB" sz="2300" dirty="0" smtClean="0">
                <a:latin typeface="Candara" panose="020E0502030303020204" pitchFamily="34" charset="0"/>
              </a:rPr>
              <a:t>?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300" dirty="0">
                <a:latin typeface="Candara" panose="020E0502030303020204" pitchFamily="34" charset="0"/>
              </a:rPr>
              <a:t>Actual needs of the Beneficiaries?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andara" panose="020E0502030303020204" pitchFamily="34" charset="0"/>
              </a:rPr>
              <a:t>Destitute </a:t>
            </a:r>
            <a:r>
              <a:rPr lang="en-GB" sz="2300" dirty="0">
                <a:latin typeface="Candara" panose="020E0502030303020204" pitchFamily="34" charset="0"/>
              </a:rPr>
              <a:t>vs. Active Poor</a:t>
            </a:r>
            <a:r>
              <a:rPr lang="en-GB" sz="2300" dirty="0" smtClean="0">
                <a:latin typeface="Candara" panose="020E0502030303020204" pitchFamily="34" charset="0"/>
              </a:rPr>
              <a:t>?</a:t>
            </a:r>
            <a:endParaRPr lang="en-GB" sz="2300" dirty="0">
              <a:latin typeface="Candara" panose="020E0502030303020204" pitchFamily="34" charset="0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andara" panose="020E0502030303020204" pitchFamily="34" charset="0"/>
              </a:rPr>
              <a:t>Sustainability </a:t>
            </a:r>
            <a:r>
              <a:rPr lang="en-GB" sz="2300" dirty="0">
                <a:latin typeface="Candara" panose="020E0502030303020204" pitchFamily="34" charset="0"/>
              </a:rPr>
              <a:t>of MFI? </a:t>
            </a:r>
            <a:endParaRPr lang="en-US" sz="2300" dirty="0"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6777" y="1295402"/>
            <a:ext cx="3979653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700" dirty="0">
                <a:solidFill>
                  <a:srgbClr val="1B2D39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Targeted Beneficiaries!?</a:t>
            </a:r>
            <a:endParaRPr lang="en-US" sz="2700" dirty="0">
              <a:solidFill>
                <a:srgbClr val="1B2D39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6777" y="5220328"/>
            <a:ext cx="3971027" cy="7232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100" b="1" dirty="0">
                <a:solidFill>
                  <a:schemeClr val="bg1"/>
                </a:solidFill>
                <a:latin typeface="Candara" panose="020E0502030303020204" pitchFamily="34" charset="0"/>
              </a:rPr>
              <a:t>Poverty!?</a:t>
            </a:r>
            <a:endParaRPr lang="en-US" sz="41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4</a:t>
            </a:r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31" y="0"/>
            <a:ext cx="8610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100" dirty="0">
                <a:ln>
                  <a:solidFill>
                    <a:srgbClr val="857C75"/>
                  </a:solidFill>
                </a:ln>
                <a:solidFill>
                  <a:srgbClr val="EEF07B"/>
                </a:solidFill>
                <a:latin typeface="Candara" panose="020E0502030303020204" pitchFamily="34" charset="0"/>
              </a:rPr>
              <a:t>Outreach vs. Sustainability </a:t>
            </a:r>
            <a:endParaRPr lang="en-US" sz="4100" dirty="0">
              <a:ln>
                <a:solidFill>
                  <a:srgbClr val="857C75"/>
                </a:solidFill>
              </a:ln>
              <a:solidFill>
                <a:srgbClr val="EEF07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87" y="1778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Candara" panose="020E0502030303020204" pitchFamily="34" charset="0"/>
              </a:rPr>
              <a:t>Candle vs. Led Lamp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1" y="2659380"/>
            <a:ext cx="3360420" cy="336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94250">
            <a:off x="4986239" y="3079445"/>
            <a:ext cx="2552700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Vlora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Albania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5</a:t>
            </a:r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3AFD1"/>
            </a:gs>
            <a:gs pos="12000">
              <a:schemeClr val="bg1"/>
            </a:gs>
            <a:gs pos="100000">
              <a:schemeClr val="accent1">
                <a:lumMod val="89000"/>
              </a:schemeClr>
            </a:gs>
            <a:gs pos="88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2011\START\START-Logo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636" y="2590796"/>
            <a:ext cx="7331679" cy="169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6</a:t>
            </a:r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839" y="3697813"/>
            <a:ext cx="59436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8" indent="-457189"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3100" spc="51" dirty="0">
                <a:ln w="0"/>
                <a:solidFill>
                  <a:srgbClr val="352017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</a:t>
            </a:r>
            <a:r>
              <a:rPr lang="en-US" sz="3100" spc="51" baseline="30000" dirty="0">
                <a:ln w="0"/>
                <a:solidFill>
                  <a:srgbClr val="352017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</a:t>
            </a:r>
            <a:r>
              <a:rPr lang="en-US" sz="3100" spc="51" dirty="0">
                <a:ln w="0"/>
                <a:solidFill>
                  <a:srgbClr val="352017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Islamic Financial Institution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367" y="1399907"/>
            <a:ext cx="845963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8" indent="-457189">
              <a:spcBef>
                <a:spcPts val="9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Established in 2002 </a:t>
            </a:r>
            <a:r>
              <a:rPr lang="en-US" sz="2700" spc="51" dirty="0" smtClean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(16 Years)</a:t>
            </a:r>
            <a:endParaRPr lang="en-US" sz="2700" spc="51" dirty="0">
              <a:ln w="0"/>
              <a:solidFill>
                <a:schemeClr val="bg1"/>
              </a:solidFill>
              <a:effectLst>
                <a:glow rad="101600">
                  <a:srgbClr val="757D8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514338" indent="-457189">
              <a:spcBef>
                <a:spcPts val="9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GB" sz="2700" spc="51" dirty="0" err="1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Qard</a:t>
            </a:r>
            <a:r>
              <a:rPr lang="en-GB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Hasan &amp; </a:t>
            </a:r>
            <a:r>
              <a:rPr lang="en-GB" sz="2700" spc="51" dirty="0" err="1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Murabaha</a:t>
            </a:r>
            <a:r>
              <a:rPr lang="en-GB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GB" sz="2700" spc="51" dirty="0" smtClean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(Financial Products)</a:t>
            </a:r>
            <a:endParaRPr lang="en-GB" sz="2700" spc="51" dirty="0">
              <a:ln w="0"/>
              <a:solidFill>
                <a:schemeClr val="bg1"/>
              </a:solidFill>
              <a:effectLst>
                <a:glow rad="101600">
                  <a:srgbClr val="757D8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514338" indent="-457189">
              <a:spcBef>
                <a:spcPts val="9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sz="2700" spc="51" dirty="0" smtClean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17,200 Clients </a:t>
            </a:r>
            <a:r>
              <a:rPr lang="en-US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– € </a:t>
            </a:r>
            <a:r>
              <a:rPr lang="en-US" sz="2700" spc="51" dirty="0" smtClean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26.8 </a:t>
            </a:r>
            <a:r>
              <a:rPr lang="en-US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million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871" y="4600307"/>
            <a:ext cx="532537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8" indent="-457189">
              <a:spcBef>
                <a:spcPts val="9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Centre of Excellence</a:t>
            </a:r>
          </a:p>
          <a:p>
            <a:pPr marL="514338" indent="-457189">
              <a:spcBef>
                <a:spcPts val="9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sz="2700" spc="51" dirty="0" smtClean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IDB main Funder</a:t>
            </a:r>
            <a:endParaRPr lang="en-US" sz="2700" spc="51" dirty="0">
              <a:ln w="0"/>
              <a:solidFill>
                <a:schemeClr val="bg1"/>
              </a:solidFill>
              <a:effectLst>
                <a:glow rad="101600">
                  <a:srgbClr val="757D8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514338" indent="-457189">
              <a:spcBef>
                <a:spcPts val="9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GB" sz="2700" spc="51" dirty="0">
                <a:ln w="0"/>
                <a:solidFill>
                  <a:schemeClr val="bg1"/>
                </a:solidFill>
                <a:effectLst>
                  <a:glow rad="101600">
                    <a:srgbClr val="757D8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Portfolio - 3 million €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27" y="6517900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6948" y="6526212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Bardhosh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Kosovo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07" y="0"/>
            <a:ext cx="909075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1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anose="020E0502030303020204" pitchFamily="34" charset="0"/>
              </a:rPr>
              <a:t>PROFILE</a:t>
            </a:r>
            <a:endParaRPr lang="en-US" sz="41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7/15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0"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04" y="5195148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Strong 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institutional responsibility, 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especially towards 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clients and the community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Low 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cost of borrowing and loans to people 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in need 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(e.g., widows, unemployed, low 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income earners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, people in rural areas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Lower 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cost of borrowing compared to 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other MFIs </a:t>
            </a:r>
            <a:r>
              <a:rPr lang="en-US" sz="2000" i="1" dirty="0">
                <a:solidFill>
                  <a:srgbClr val="1C2028"/>
                </a:solidFill>
                <a:latin typeface="Candara" panose="020E0502030303020204" pitchFamily="34" charset="0"/>
              </a:rPr>
              <a:t>or Banks in the </a:t>
            </a:r>
            <a:r>
              <a:rPr lang="en-US" sz="2000" i="1" dirty="0" smtClean="0">
                <a:solidFill>
                  <a:srgbClr val="1C2028"/>
                </a:solidFill>
                <a:latin typeface="Candara" panose="020E0502030303020204" pitchFamily="34" charset="0"/>
              </a:rPr>
              <a:t>region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847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100" u="sng" kern="1400" spc="51" dirty="0">
                <a:ln w="0"/>
                <a:solidFill>
                  <a:srgbClr val="2228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Social &amp; Financial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3357771"/>
            <a:ext cx="4343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Professor </a:t>
            </a:r>
            <a:r>
              <a:rPr lang="en-GB" sz="2100" i="1" dirty="0" err="1">
                <a:solidFill>
                  <a:srgbClr val="1C2028"/>
                </a:solidFill>
                <a:latin typeface="Candara" panose="020E0502030303020204" pitchFamily="34" charset="0"/>
              </a:rPr>
              <a:t>Omneya</a:t>
            </a: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 </a:t>
            </a:r>
            <a:r>
              <a:rPr lang="en-GB" sz="2100" i="1" dirty="0" err="1">
                <a:solidFill>
                  <a:srgbClr val="1C2028"/>
                </a:solidFill>
                <a:latin typeface="Candara" panose="020E0502030303020204" pitchFamily="34" charset="0"/>
              </a:rPr>
              <a:t>Abdelsalam</a:t>
            </a: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 PhD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Professor </a:t>
            </a:r>
            <a:r>
              <a:rPr lang="en-GB" sz="2100" i="1" dirty="0" err="1">
                <a:solidFill>
                  <a:srgbClr val="1C2028"/>
                </a:solidFill>
                <a:latin typeface="Candara" panose="020E0502030303020204" pitchFamily="34" charset="0"/>
              </a:rPr>
              <a:t>Kamil</a:t>
            </a: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 </a:t>
            </a:r>
            <a:r>
              <a:rPr lang="en-GB" sz="2100" i="1" dirty="0" err="1">
                <a:solidFill>
                  <a:srgbClr val="1C2028"/>
                </a:solidFill>
                <a:latin typeface="Candara" panose="020E0502030303020204" pitchFamily="34" charset="0"/>
              </a:rPr>
              <a:t>Omoteso</a:t>
            </a: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 PhD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Dr </a:t>
            </a:r>
            <a:r>
              <a:rPr lang="en-GB" sz="2100" i="1" dirty="0" err="1">
                <a:solidFill>
                  <a:srgbClr val="1C2028"/>
                </a:solidFill>
                <a:latin typeface="Candara" panose="020E0502030303020204" pitchFamily="34" charset="0"/>
              </a:rPr>
              <a:t>Antonios</a:t>
            </a: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 </a:t>
            </a:r>
            <a:r>
              <a:rPr lang="en-GB" sz="2100" i="1" dirty="0" err="1">
                <a:solidFill>
                  <a:srgbClr val="1C2028"/>
                </a:solidFill>
                <a:latin typeface="Candara" panose="020E0502030303020204" pitchFamily="34" charset="0"/>
              </a:rPr>
              <a:t>Chantziaras</a:t>
            </a:r>
            <a:r>
              <a:rPr lang="en-GB" sz="2100" i="1" dirty="0">
                <a:solidFill>
                  <a:srgbClr val="1C2028"/>
                </a:solidFill>
                <a:latin typeface="Candara" panose="020E0502030303020204" pitchFamily="34" charset="0"/>
              </a:rPr>
              <a:t> </a:t>
            </a:r>
            <a:endParaRPr lang="en-US" sz="2100" i="1" dirty="0">
              <a:solidFill>
                <a:srgbClr val="1C2028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574" y="4872297"/>
            <a:ext cx="1827168" cy="32285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Photo by:   Vehbi Zeqiri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3878" y="4868174"/>
            <a:ext cx="220980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Durham, UK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8354" y="4772977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8</a:t>
            </a:r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96200" y="2582223"/>
            <a:ext cx="287547" cy="618177"/>
          </a:xfrm>
          <a:prstGeom prst="ellipse">
            <a:avLst/>
          </a:prstGeom>
          <a:solidFill>
            <a:srgbClr val="FEFE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529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9CB8DA"/>
            </a:gs>
            <a:gs pos="21000">
              <a:schemeClr val="accent1">
                <a:lumMod val="0"/>
                <a:lumOff val="100000"/>
              </a:schemeClr>
            </a:gs>
            <a:gs pos="4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23B-03C0-42A5-901D-DBF2CA94B9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330" y="1965382"/>
            <a:ext cx="891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700" dirty="0" smtClean="0"/>
              <a:t>An </a:t>
            </a:r>
            <a:r>
              <a:rPr lang="en-GB" sz="3700" b="1" dirty="0" smtClean="0"/>
              <a:t>Integrated </a:t>
            </a:r>
            <a:r>
              <a:rPr lang="en-GB" sz="3700" b="1" dirty="0"/>
              <a:t>R</a:t>
            </a:r>
            <a:r>
              <a:rPr lang="en-GB" sz="3700" b="1" dirty="0" smtClean="0"/>
              <a:t>eport </a:t>
            </a:r>
            <a:r>
              <a:rPr lang="en-GB" sz="3700" dirty="0" smtClean="0"/>
              <a:t>is a concise communication about how an organization’s strategy, governance, performance and prospects lead to the creation of value over the short, medium and long term</a:t>
            </a:r>
          </a:p>
          <a:p>
            <a:pPr algn="ctr"/>
            <a:r>
              <a:rPr lang="en-GB" sz="1500" dirty="0">
                <a:hlinkClick r:id="rId2"/>
              </a:rPr>
              <a:t>http://integratedreporting.org</a:t>
            </a:r>
            <a:r>
              <a:rPr lang="en-GB" sz="1500" dirty="0" smtClean="0">
                <a:hlinkClick r:id="rId2"/>
              </a:rPr>
              <a:t>/</a:t>
            </a:r>
            <a:r>
              <a:rPr lang="en-GB" sz="1500" dirty="0" smtClean="0"/>
              <a:t> </a:t>
            </a:r>
            <a:endParaRPr lang="en-GB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4177344" y="6462793"/>
            <a:ext cx="800100" cy="408623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2"/>
                </a:solidFill>
                <a:latin typeface="Candara" panose="020E0502030303020204" pitchFamily="34" charset="0"/>
              </a:rPr>
              <a:t>9/15</a:t>
            </a:r>
            <a:endParaRPr lang="sq-AL" b="1" dirty="0">
              <a:ln/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371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Courier New</vt:lpstr>
      <vt:lpstr>Maiandra GD</vt:lpstr>
      <vt:lpstr>Segoe UI Emoji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Modules/Components</vt:lpstr>
      <vt:lpstr>Future Plans</vt:lpstr>
      <vt:lpstr>Challenges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vehbi.zeqiri</dc:creator>
  <cp:lastModifiedBy>Vehbi Zeqiri</cp:lastModifiedBy>
  <cp:revision>162</cp:revision>
  <cp:lastPrinted>2018-11-22T09:44:51Z</cp:lastPrinted>
  <dcterms:created xsi:type="dcterms:W3CDTF">2016-09-22T11:54:25Z</dcterms:created>
  <dcterms:modified xsi:type="dcterms:W3CDTF">2018-11-22T12:52:36Z</dcterms:modified>
</cp:coreProperties>
</file>